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315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421" r:id="rId11"/>
    <p:sldId id="422" r:id="rId12"/>
    <p:sldId id="424" r:id="rId13"/>
    <p:sldId id="440" r:id="rId14"/>
    <p:sldId id="441" r:id="rId15"/>
    <p:sldId id="443" r:id="rId16"/>
    <p:sldId id="442" r:id="rId17"/>
    <p:sldId id="444" r:id="rId18"/>
    <p:sldId id="446" r:id="rId19"/>
    <p:sldId id="447" r:id="rId20"/>
    <p:sldId id="448" r:id="rId21"/>
    <p:sldId id="449" r:id="rId22"/>
    <p:sldId id="450" r:id="rId23"/>
    <p:sldId id="445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1" r:id="rId34"/>
    <p:sldId id="462" r:id="rId35"/>
    <p:sldId id="463" r:id="rId36"/>
    <p:sldId id="464" r:id="rId37"/>
    <p:sldId id="465" r:id="rId38"/>
    <p:sldId id="467" r:id="rId39"/>
    <p:sldId id="466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80" r:id="rId52"/>
    <p:sldId id="479" r:id="rId53"/>
    <p:sldId id="482" r:id="rId54"/>
    <p:sldId id="481" r:id="rId55"/>
    <p:sldId id="483" r:id="rId56"/>
    <p:sldId id="484" r:id="rId57"/>
    <p:sldId id="485" r:id="rId58"/>
    <p:sldId id="486" r:id="rId59"/>
    <p:sldId id="487" r:id="rId60"/>
    <p:sldId id="488" r:id="rId61"/>
    <p:sldId id="490" r:id="rId62"/>
    <p:sldId id="491" r:id="rId63"/>
    <p:sldId id="489" r:id="rId64"/>
    <p:sldId id="492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EE1DC-EE81-4B99-89CA-454C4C44F6BB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D6695-0095-4E57-BEAB-4C44A96447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E4C3-F9B6-4350-83E9-4434B6652918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64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BE52-A469-4BE0-95F1-ED79234657B2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99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31D80-FC37-4244-90EC-EC8DBE23AF90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2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正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6" y="0"/>
            <a:ext cx="9144000" cy="114777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26126" y="1150937"/>
            <a:ext cx="918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5020642"/>
          </a:xfrm>
        </p:spPr>
        <p:txBody>
          <a:bodyPr/>
          <a:lstStyle>
            <a:lvl1pPr marL="252000" indent="-2880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b="1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-17419" y="6398227"/>
            <a:ext cx="918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498"/>
            <a:ext cx="9144000" cy="4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7" y="12700"/>
            <a:ext cx="9121203" cy="1138237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2103D7-0A55-4E26-9049-307E2C6EEF8A}"/>
              </a:ext>
            </a:extLst>
          </p:cNvPr>
          <p:cNvSpPr txBox="1"/>
          <p:nvPr userDrawn="1"/>
        </p:nvSpPr>
        <p:spPr>
          <a:xfrm>
            <a:off x="7570382" y="95693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Part13-</a:t>
            </a:r>
            <a:fld id="{D1915872-6A97-4851-9766-BBFB8AEA123C}" type="slidenum">
              <a:rPr lang="zh-CN" altLang="en-US" b="1" smtClean="0">
                <a:solidFill>
                  <a:schemeClr val="bg1"/>
                </a:solidFill>
              </a:rPr>
              <a:t>‹#›</a:t>
            </a:fld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1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C0CB-88BC-437C-AD6E-E9DD82446CF6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18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E6B3-F87E-47D7-BB50-9E178D44A7AE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64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C7C-392D-4BC5-A0F8-E8091504F9AF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1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29BF-13A3-4E53-94E4-74796512DD39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5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5662-A90A-49C8-8E21-3DC2D719F641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53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7ABA-67E3-4C70-9CAB-0FC5D9281E17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6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9F72-2039-40B2-B5BA-4C99E5F05180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1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FF87F-9E80-4790-84CA-5C92C6B08F62}" type="datetime1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D61E8-B9C7-4E3F-8B11-AC827D5B2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1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6.wdp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0631" y="4533364"/>
            <a:ext cx="4842456" cy="109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算法分析与设计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B31CFD-21BA-4560-B686-D3ED937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50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问题描述：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有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项任务，每项任务加工时间已知，从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时刻开始陆续把这些任务安排到一台机器上加工。 每个任务的完成时间是从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时刻到任务加工截止的时间。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/>
              <a:t>求：找到一个最佳的安排方案， 使得总的完成时间（所有任务完成时间之和）达到最小。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单机调度问题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231819" y="4391695"/>
            <a:ext cx="8178085" cy="189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</a:rPr>
              <a:t>实例：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</a:rPr>
              <a:t>任务集：</a:t>
            </a:r>
            <a:r>
              <a:rPr lang="en-US" altLang="zh-CN" sz="2400" b="1" dirty="0">
                <a:solidFill>
                  <a:srgbClr val="FF0000"/>
                </a:solidFill>
              </a:rPr>
              <a:t>S={1,2,3,4,5}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</a:rPr>
              <a:t>任务加工时间：</a:t>
            </a:r>
            <a:r>
              <a:rPr lang="en-US" altLang="zh-CN" sz="2400" b="1" dirty="0">
                <a:solidFill>
                  <a:srgbClr val="FF0000"/>
                </a:solidFill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=3,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</a:rPr>
              <a:t>=8,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=5,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4</a:t>
            </a:r>
            <a:r>
              <a:rPr lang="en-US" altLang="zh-CN" sz="2400" b="1" dirty="0">
                <a:solidFill>
                  <a:srgbClr val="FF0000"/>
                </a:solidFill>
              </a:rPr>
              <a:t>=10,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</a:rPr>
              <a:t>=15</a:t>
            </a:r>
          </a:p>
        </p:txBody>
      </p:sp>
    </p:spTree>
    <p:extLst>
      <p:ext uri="{BB962C8B-B14F-4D97-AF65-F5344CB8AC3E}">
        <p14:creationId xmlns:p14="http://schemas.microsoft.com/office/powerpoint/2010/main" val="21079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贪心策略求解：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任务加工时间：</a:t>
            </a:r>
            <a:r>
              <a:rPr lang="en-US" altLang="zh-CN" sz="2400" b="1" dirty="0">
                <a:solidFill>
                  <a:srgbClr val="FF0000"/>
                </a:solidFill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=3,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</a:rPr>
              <a:t>=8,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=5,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4</a:t>
            </a:r>
            <a:r>
              <a:rPr lang="en-US" altLang="zh-CN" sz="2400" b="1" dirty="0">
                <a:solidFill>
                  <a:srgbClr val="FF0000"/>
                </a:solidFill>
              </a:rPr>
              <a:t>=10, t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</a:rPr>
              <a:t>=15</a:t>
            </a:r>
            <a:endParaRPr lang="en-US" altLang="zh-CN" sz="2400" b="1" dirty="0"/>
          </a:p>
          <a:p>
            <a:pPr marL="457200" lvl="1" indent="0">
              <a:buNone/>
            </a:pPr>
            <a:r>
              <a:rPr lang="zh-CN" altLang="en-US" b="1" dirty="0"/>
              <a:t>贪心策略：按照任务加工时间从小到大安排</a:t>
            </a:r>
            <a:r>
              <a:rPr lang="en-US" altLang="zh-CN" b="1" dirty="0"/>
              <a:t>:(1,3,2,4,5)</a:t>
            </a:r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总的完成时间：</a:t>
            </a:r>
            <a:r>
              <a:rPr lang="en-US" altLang="zh-CN" b="1" dirty="0"/>
              <a:t>t=3+8+16+26+41=94</a:t>
            </a:r>
          </a:p>
          <a:p>
            <a:pPr marL="457200" lvl="1" indent="0">
              <a:buNone/>
            </a:pPr>
            <a:r>
              <a:rPr lang="en-US" altLang="zh-CN" b="1" dirty="0"/>
              <a:t>t=3+(3+5)+(3+5+8)+(3+5+8+10)+(3+5+8+10+15)</a:t>
            </a:r>
          </a:p>
          <a:p>
            <a:pPr marL="457200" lvl="1" indent="0">
              <a:buNone/>
            </a:pPr>
            <a:r>
              <a:rPr lang="en-US" altLang="zh-CN" b="1" dirty="0"/>
              <a:t> =3*5+5*4+8*3+10*2+15=94</a:t>
            </a:r>
          </a:p>
          <a:p>
            <a:pPr marL="457200" lvl="1" indent="0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单机调度问题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48236" y="3200042"/>
          <a:ext cx="697605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5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0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32327" y="3570882"/>
          <a:ext cx="723363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     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           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                         26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                               41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2198559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</a:rPr>
              <a:t>算法设计</a:t>
            </a:r>
            <a:r>
              <a:rPr lang="en-US" altLang="zh-CN" b="1" dirty="0">
                <a:solidFill>
                  <a:srgbClr val="FF0000"/>
                </a:solidFill>
              </a:rPr>
              <a:t>--</a:t>
            </a:r>
            <a:r>
              <a:rPr lang="zh-CN" altLang="en-US" b="1" dirty="0">
                <a:solidFill>
                  <a:srgbClr val="FF0000"/>
                </a:solidFill>
              </a:rPr>
              <a:t>贪心策略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/>
              <a:t>算法设计策略：加工时间短的先做</a:t>
            </a:r>
            <a:endParaRPr lang="en-US" altLang="zh-CN" sz="2400" b="1" dirty="0"/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/>
              <a:t>算法：根据加工时间从小到大排序，依次加工</a:t>
            </a:r>
            <a:endParaRPr lang="en-US" altLang="zh-CN" sz="2800" b="1" dirty="0"/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/>
              <a:t>算法正确性：对所有输入实例都得到最优解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单机调度问题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9918" y="3399033"/>
            <a:ext cx="9132026" cy="510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2000" indent="-288000" algn="l" defTabSz="914400" rtl="0" eaLnBrk="1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/>
              <a:t>  </a:t>
            </a:r>
            <a:r>
              <a:rPr lang="zh-CN" altLang="en-US" sz="2800" b="1" dirty="0"/>
              <a:t>证明：假设调度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项任务相邻且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61115" y="3908527"/>
          <a:ext cx="697605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7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4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4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4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内容占位符 1"/>
          <p:cNvSpPr txBox="1">
            <a:spLocks/>
          </p:cNvSpPr>
          <p:nvPr/>
        </p:nvSpPr>
        <p:spPr>
          <a:xfrm>
            <a:off x="22797" y="4487774"/>
            <a:ext cx="9132026" cy="5336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2000" indent="-288000" algn="l" defTabSz="914400" rtl="0" eaLnBrk="1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/>
              <a:t>  </a:t>
            </a:r>
            <a:r>
              <a:rPr lang="zh-CN" altLang="en-US" b="1" dirty="0"/>
              <a:t>交换任务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得到调度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61115" y="5091969"/>
          <a:ext cx="697605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altLang="en-US" sz="24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4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400" b="1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内容占位符 1"/>
          <p:cNvSpPr txBox="1">
            <a:spLocks/>
          </p:cNvSpPr>
          <p:nvPr/>
        </p:nvSpPr>
        <p:spPr>
          <a:xfrm>
            <a:off x="22797" y="5776220"/>
            <a:ext cx="9132026" cy="533679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52000" indent="-288000" algn="l" defTabSz="914400" rtl="0" eaLnBrk="1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/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总的完成时间：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t(g)-t(f)=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5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算法运行时间分析：</a:t>
            </a:r>
            <a:endParaRPr lang="en-US" altLang="zh-CN" b="1" dirty="0"/>
          </a:p>
          <a:p>
            <a:pPr lvl="1"/>
            <a:r>
              <a:rPr lang="zh-CN" altLang="en-US" b="1" dirty="0"/>
              <a:t>将加工时间按照从小到大排序：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nlgn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计算总的加工时间：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lvl="1"/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单机调度问题</a:t>
            </a:r>
          </a:p>
        </p:txBody>
      </p:sp>
    </p:spTree>
    <p:extLst>
      <p:ext uri="{BB962C8B-B14F-4D97-AF65-F5344CB8AC3E}">
        <p14:creationId xmlns:p14="http://schemas.microsoft.com/office/powerpoint/2010/main" val="284365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FE6D4B-FA6B-4F3D-B1B3-0E491E31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一个工厂有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台相同的机器，要加工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项作业。作业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的加工时间为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t(a)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，每一项作业可以在任一台机器上加工。问：如何把作业分配给机器，使得加工完成所有作业的时间最短？即如何把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项作业划分成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个不相交的子集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（子集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即为分配给第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台机器的作业）使得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最小？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D28016-8DE5-4E36-A5D5-45BE221B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C32F7D-80AD-440D-B04F-EA3EF771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0955" y="3882390"/>
            <a:ext cx="5200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F288BA-D71C-4B83-9826-222D9139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400" indent="0">
              <a:buNone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台机器的负载：已分配给机器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的作业加工时间之和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600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贪心近似算法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</a:p>
          <a:p>
            <a:pPr marL="914400" lvl="1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按照输入顺序分配作业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把作业分配给当前负载最小的机器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若当前负载最小的机器有多台，则分配给其中任意一台。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加工完成所有作业的时间就是机器的最大负载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运行时间为：从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到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分配作业的时间和查找负载最小的机器所花的时间，多项式时间。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5A75E77-2115-48E5-89C3-B7FFD3E7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</p:spTree>
    <p:extLst>
      <p:ext uri="{BB962C8B-B14F-4D97-AF65-F5344CB8AC3E}">
        <p14:creationId xmlns:p14="http://schemas.microsoft.com/office/powerpoint/2010/main" val="427935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611651-EC1A-4468-9E2E-530ACBAB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实例：</a:t>
            </a:r>
            <a:r>
              <a:rPr lang="en-US" altLang="zh-CN" b="1" dirty="0"/>
              <a:t>3</a:t>
            </a:r>
            <a:r>
              <a:rPr lang="zh-CN" altLang="en-US" b="1" dirty="0"/>
              <a:t>台机器，</a:t>
            </a:r>
            <a:r>
              <a:rPr lang="en-US" altLang="zh-CN" b="1" dirty="0"/>
              <a:t>8</a:t>
            </a:r>
            <a:r>
              <a:rPr lang="zh-CN" altLang="en-US" b="1" dirty="0"/>
              <a:t>项任务</a:t>
            </a:r>
            <a:endParaRPr lang="en-US" altLang="zh-CN" b="1" dirty="0"/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加工时间依次为：</a:t>
            </a:r>
            <a:r>
              <a:rPr lang="en-US" altLang="zh-CN" b="1" dirty="0"/>
              <a:t>3,4,3,6,5,3,8,4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算法的解为：</a:t>
            </a:r>
            <a:r>
              <a:rPr lang="en-US" altLang="zh-CN" b="1" dirty="0"/>
              <a:t>{1,4},{2,6,7},{3,5,8}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每台机器的负载：</a:t>
            </a:r>
            <a:r>
              <a:rPr lang="en-US" altLang="zh-CN" b="1" dirty="0"/>
              <a:t>3+6=9,</a:t>
            </a:r>
            <a:r>
              <a:rPr lang="en-US" altLang="zh-CN" b="1" dirty="0">
                <a:solidFill>
                  <a:srgbClr val="FF0000"/>
                </a:solidFill>
              </a:rPr>
              <a:t>4+3+8=15</a:t>
            </a:r>
            <a:r>
              <a:rPr lang="en-US" altLang="zh-CN" b="1" dirty="0"/>
              <a:t>,3+5+4=12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加工所有任务的时间为：</a:t>
            </a:r>
            <a:r>
              <a:rPr lang="en-US" altLang="zh-CN" b="1" dirty="0"/>
              <a:t>15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C9615E-BF85-45C8-AD8F-D8F2FA4F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B7D9-DB28-446B-AD87-EF5770CC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60" y="2237422"/>
            <a:ext cx="67056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9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865ED5-A649-443F-8557-6BAEF617B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加工时间依次为：</a:t>
            </a:r>
            <a:r>
              <a:rPr lang="en-US" altLang="zh-CN" b="1" dirty="0"/>
              <a:t>3,4,3,6,5,3,8,4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最优解：</a:t>
            </a:r>
            <a:r>
              <a:rPr lang="en-US" altLang="zh-CN" dirty="0"/>
              <a:t>{1,3,4},{2,5,6},{7,8}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每台机器的负载：</a:t>
            </a:r>
            <a:r>
              <a:rPr lang="en-US" altLang="zh-CN" b="1" dirty="0"/>
              <a:t>3+3+6=12,4+5+3=12,8+4=12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加工所有任务的时间为：</a:t>
            </a:r>
            <a:r>
              <a:rPr lang="en-US" altLang="zh-CN" b="1" dirty="0"/>
              <a:t>12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98E247A-E8EC-4541-999C-69671B3D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AE057-BDBF-4861-B79A-D0932B15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675" y="1913255"/>
            <a:ext cx="59626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2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FB1CD-1B92-47A2-80C8-F616B175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" y="1174418"/>
            <a:ext cx="9132026" cy="1009982"/>
          </a:xfrm>
        </p:spPr>
        <p:txBody>
          <a:bodyPr>
            <a:normAutofit/>
          </a:bodyPr>
          <a:lstStyle/>
          <a:p>
            <a:pPr>
              <a:lnSpc>
                <a:spcPts val="3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贪心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的近似比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定理：对多机调度问题的每一个有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台机器的实例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0A3358-E113-4A0C-86F2-1ECE46FB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E91904-7BF2-41F6-BC8A-9B43DEA7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061528"/>
            <a:ext cx="3997960" cy="946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07332-0BF3-44B0-A944-60C8D873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73" y="3672205"/>
            <a:ext cx="3483928" cy="7528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3C4929-4732-4DBB-BA3C-9754C8BD820E}"/>
              </a:ext>
            </a:extLst>
          </p:cNvPr>
          <p:cNvSpPr/>
          <p:nvPr/>
        </p:nvSpPr>
        <p:spPr>
          <a:xfrm>
            <a:off x="0" y="3166795"/>
            <a:ext cx="8544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结论（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）：机器的最大负载不小于单个作业的加工时间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09EA1-C46C-4909-A786-0198FDE3B944}"/>
              </a:ext>
            </a:extLst>
          </p:cNvPr>
          <p:cNvSpPr/>
          <p:nvPr/>
        </p:nvSpPr>
        <p:spPr>
          <a:xfrm>
            <a:off x="0" y="4497755"/>
            <a:ext cx="8544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结论（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）：机器的最大负载不小于所有机器的平均负载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4830C0-B8E7-4EB4-9F56-DA5699AA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27" y="5141594"/>
            <a:ext cx="2891473" cy="8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88A6EC-2452-4CE5-AC5D-A881695CB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1792302"/>
          </a:xfrm>
        </p:spPr>
        <p:txBody>
          <a:bodyPr/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定理证明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假设所有作业加工完成后，第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的负载最大，记作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32000"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假设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是最后被分配给机器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的作业，根据算法知道，在分配作业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时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的负载最小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0B9A1A2-A333-47B7-ADEC-1351BFEC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55AF0-86B3-4569-9497-945A6547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965133"/>
            <a:ext cx="4368800" cy="13590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441784-4D49-4611-BE9F-29687D07E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385" y="4486592"/>
            <a:ext cx="4214495" cy="93565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EAF931-F64A-4876-9205-34689B071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187" y="5581967"/>
            <a:ext cx="46196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6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DE5AB7B-D0E3-43DD-B7E3-7E06187E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解决</a:t>
            </a:r>
            <a:r>
              <a:rPr lang="en-US" altLang="zh-CN" b="1" dirty="0"/>
              <a:t>NPC</a:t>
            </a:r>
            <a:r>
              <a:rPr lang="zh-CN" altLang="en-US" b="1" dirty="0"/>
              <a:t>问题的三种方法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如果实际输入数据规模比较小，则用指数级运行时间的算法就能很好地解决问题；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有一些特殊情况，可以在多项式时间内解决；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寻找一些能在多项式时间内得到近似最优解</a:t>
            </a:r>
            <a:r>
              <a:rPr lang="en-US" altLang="zh-CN" b="1" dirty="0"/>
              <a:t>—</a:t>
            </a:r>
            <a:r>
              <a:rPr lang="zh-CN" altLang="en-US" b="1" dirty="0"/>
              <a:t>近似算法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836F89-5E89-4F81-AA87-EDDF7876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近似算法</a:t>
            </a:r>
          </a:p>
        </p:txBody>
      </p:sp>
    </p:spTree>
    <p:extLst>
      <p:ext uri="{BB962C8B-B14F-4D97-AF65-F5344CB8AC3E}">
        <p14:creationId xmlns:p14="http://schemas.microsoft.com/office/powerpoint/2010/main" val="95735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C9642-05ED-45D1-BC33-9539B224E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777" y="1230630"/>
            <a:ext cx="6154103" cy="4979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B814145-ADC2-4C8D-91C3-C986C9DF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EBF572-666E-459B-83CB-FD7BDFF48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463" y="97473"/>
            <a:ext cx="3574098" cy="19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4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D496F22-D295-4B30-A72B-11B7CE8F4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4738"/>
            <a:ext cx="9132026" cy="542958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极端的实例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891000" lvl="1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有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台机器和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m(m-1)+1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项作业，前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m(m-1)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项作业的加工时间均为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，最后一项作业的加工时间为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1000" lvl="1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算法求解：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48200" lvl="2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前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m(m-1)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项作业均分给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台机器，每一台机器的作业有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m-1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项，最后一个作业任给一台机器。</a:t>
            </a:r>
            <a:endParaRPr lang="en-US" altLang="zh-CN" sz="24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1348200" lvl="2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G-MPS(I)=2m-1</a:t>
            </a:r>
          </a:p>
          <a:p>
            <a:pPr marL="891000" lvl="1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最优解：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48200" lvl="2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前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m(m-1)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项作业均分给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m-1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台机器，每一台机器的作业有</a:t>
            </a: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项，最后一个作业分配还没有作业的那台机器。</a:t>
            </a:r>
            <a:endParaRPr lang="en-US" altLang="zh-CN" sz="24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1348200" lvl="2" indent="-45720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OPT(I)=m</a:t>
            </a:r>
            <a:r>
              <a:rPr lang="zh-CN" altLang="en-US" sz="24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结论：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近似算法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48200" lvl="2" indent="-457200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C447544-AF32-471A-9AA0-1AAC8BDB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</p:spTree>
    <p:extLst>
      <p:ext uri="{BB962C8B-B14F-4D97-AF65-F5344CB8AC3E}">
        <p14:creationId xmlns:p14="http://schemas.microsoft.com/office/powerpoint/2010/main" val="351113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C8290C-DF9B-4277-B0BD-3014CD228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8395"/>
            <a:ext cx="9144000" cy="63644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06352C-E0D2-4D4B-8ACB-A2361C34A482}"/>
              </a:ext>
            </a:extLst>
          </p:cNvPr>
          <p:cNvSpPr txBox="1"/>
          <p:nvPr/>
        </p:nvSpPr>
        <p:spPr>
          <a:xfrm>
            <a:off x="233680" y="14224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m=5</a:t>
            </a:r>
            <a:r>
              <a:rPr lang="zh-CN" altLang="en-US" sz="2800" b="1" dirty="0">
                <a:solidFill>
                  <a:srgbClr val="FF0000"/>
                </a:solidFill>
              </a:rPr>
              <a:t>的实例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1D3E31-DA14-4AD0-9289-019F5720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68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99C669-8DB0-4C57-AE71-4EED355F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938"/>
            <a:ext cx="9132026" cy="2412062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改进的贪心近似算法</a:t>
            </a:r>
            <a:endParaRPr lang="en-US" altLang="zh-CN" b="1" dirty="0"/>
          </a:p>
          <a:p>
            <a:pPr lvl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按照加工时间从大到小排列作业，然后再运用前面的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b="1" dirty="0"/>
              <a:t>算法</a:t>
            </a:r>
            <a:endParaRPr lang="en-US" altLang="zh-CN" b="1" dirty="0"/>
          </a:p>
          <a:p>
            <a:pPr marL="457200" lvl="1" indent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加工时间依次为：</a:t>
            </a:r>
            <a:r>
              <a:rPr lang="en-US" altLang="zh-CN" b="1" dirty="0"/>
              <a:t>3(1),4(2),3(3),6(4),5(5),3(6),8(7),4(8)</a:t>
            </a:r>
          </a:p>
          <a:p>
            <a:pPr marL="457200" lvl="1" indent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  </a:t>
            </a:r>
            <a:r>
              <a:rPr lang="zh-CN" altLang="en-US" b="1" dirty="0"/>
              <a:t>重新排列：</a:t>
            </a:r>
            <a:r>
              <a:rPr lang="en-US" altLang="zh-CN" b="1" dirty="0"/>
              <a:t>8(7),6(4),5(5),4(2),4(8),3(1),3(3),3(6)</a:t>
            </a:r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1353B4-9690-4321-BED0-8FA3B9C2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24EF9-1515-43BD-BA0E-A0726FC4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452" y="3632517"/>
            <a:ext cx="6048375" cy="1685925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3633BBF-68C4-4CB7-AAAF-E0470BBB9055}"/>
              </a:ext>
            </a:extLst>
          </p:cNvPr>
          <p:cNvSpPr txBox="1">
            <a:spLocks/>
          </p:cNvSpPr>
          <p:nvPr/>
        </p:nvSpPr>
        <p:spPr>
          <a:xfrm>
            <a:off x="11974" y="5242560"/>
            <a:ext cx="9132026" cy="114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88000" algn="l" defTabSz="914400" rtl="0" eaLnBrk="1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/>
              <a:t>每台机器的负载：</a:t>
            </a:r>
            <a:r>
              <a:rPr lang="en-US" altLang="zh-CN" sz="2400" b="1" dirty="0"/>
              <a:t>8+3=11,6+4+3=13,5+4+3=12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/>
              <a:t>加工所有任务的时间为：</a:t>
            </a:r>
            <a:r>
              <a:rPr lang="en-US" altLang="zh-CN" sz="2400" b="1"/>
              <a:t>13</a:t>
            </a:r>
            <a:endParaRPr lang="en-US" altLang="zh-CN" sz="2400" b="1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dirty="0"/>
          </a:p>
          <a:p>
            <a:pPr marL="45720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0342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54710C-0916-477F-AC11-5C5E0732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529750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改进的贪心近似算法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DG-MPS</a:t>
            </a:r>
          </a:p>
          <a:p>
            <a:pPr lvl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按照加工时间从大到小排列作业，然后再运用前面的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算法。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/>
              <a:t>  对于极端实例：</a:t>
            </a:r>
            <a:endParaRPr lang="en-US" altLang="zh-CN" sz="24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有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台机器和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m(m-1)+1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项作业，前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m(m-1)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项作业的加工时间均为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，最后一项作业的加工时间为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运用改进的贪心近似算法求解得到最优解。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DG-MPS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的运行时间：在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G-MPS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算法上增加了一个排序时间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nlogn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，仍然为多项式时间。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0209F0-848B-4EF0-8C6F-CFE241B1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</p:spTree>
    <p:extLst>
      <p:ext uri="{BB962C8B-B14F-4D97-AF65-F5344CB8AC3E}">
        <p14:creationId xmlns:p14="http://schemas.microsoft.com/office/powerpoint/2010/main" val="129545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36CAEA-F569-4699-80E6-385043B22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4738"/>
            <a:ext cx="9132026" cy="112174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改进的贪心近似算法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DG-MPS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的近似比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定理：对多机调度问题每一个有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台机器的实例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A86A21-6890-4B15-A2BD-2EEBA905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72841-3376-4FC5-9EAB-ADFBA8B3B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29" y="2405064"/>
            <a:ext cx="6374413" cy="15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BC1B21-4F57-4B2C-AABE-3D7473F9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21580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定理证明：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按照加工时间从大到小排列作业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,…,a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203400" lvl="1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假设所有作业加工完成后，第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台机器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的负载最大，记作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03400" lvl="1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假设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是最后被分配给机器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的作业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3400" lvl="1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A7919D-EBD9-4B61-8BDC-A75F53B3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00C5CE-ADA9-4ACB-9765-ABD0F22B2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730" y="3388995"/>
            <a:ext cx="4522470" cy="1337799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2CEAB8F4-BBF2-4BBC-9675-AB3688D93DA8}"/>
              </a:ext>
            </a:extLst>
          </p:cNvPr>
          <p:cNvSpPr txBox="1">
            <a:spLocks/>
          </p:cNvSpPr>
          <p:nvPr/>
        </p:nvSpPr>
        <p:spPr>
          <a:xfrm>
            <a:off x="0" y="4699938"/>
            <a:ext cx="9132026" cy="183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88000" algn="l" defTabSz="914400" rtl="0" eaLnBrk="1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FF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）如果机器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只有一个作业，则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，必为最优解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zh-CN" altLang="en-US" b="1" dirty="0"/>
              <a:t>如果机器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有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个或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个以上作业，则根据算法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≥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m+1, OPT(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 ≥ 2 t(a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6863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6CDCDC-217B-47A7-AEF1-2E8991F9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多机调度问题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FC3B85-6F6A-479C-BB01-F0BF774A2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5" y="1280160"/>
            <a:ext cx="5589926" cy="4886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C57108-2F75-427D-A606-BA8777993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3537" y="377825"/>
            <a:ext cx="2948623" cy="13655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80D00D-7170-427E-9D65-071978260275}"/>
              </a:ext>
            </a:extLst>
          </p:cNvPr>
          <p:cNvSpPr/>
          <p:nvPr/>
        </p:nvSpPr>
        <p:spPr>
          <a:xfrm>
            <a:off x="4529557" y="5551408"/>
            <a:ext cx="4421403" cy="48609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结论：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DG-MPS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1.5-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近似算法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5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4CEA0-16C4-41FE-B593-64F644FC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给定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个城市，任两个城市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j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之间距离为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j)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。求一条遍历每个城市恰好一次的最短的旅行路线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子问题：满足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三角不等式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的旅行商问题</a:t>
            </a:r>
          </a:p>
          <a:p>
            <a:pPr lvl="2"/>
            <a:r>
              <a:rPr lang="zh-CN" altLang="en-US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对任意三个城市顶点</a:t>
            </a:r>
            <a:r>
              <a:rPr lang="en-US" altLang="zh-CN" sz="2800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 j, k</a:t>
            </a:r>
            <a:r>
              <a:rPr lang="zh-CN" altLang="en-US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有</a:t>
            </a:r>
          </a:p>
          <a:p>
            <a:pPr marL="914400" lvl="2" indent="0">
              <a:buNone/>
            </a:pPr>
            <a:r>
              <a:rPr lang="en-US" altLang="zh-CN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d(</a:t>
            </a:r>
            <a:r>
              <a:rPr lang="en-US" altLang="zh-CN" sz="2800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i,j</a:t>
            </a:r>
            <a:r>
              <a:rPr lang="en-US" altLang="zh-CN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) + d(</a:t>
            </a:r>
            <a:r>
              <a:rPr lang="en-US" altLang="zh-CN" sz="2800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j,k</a:t>
            </a:r>
            <a:r>
              <a:rPr lang="en-US" altLang="zh-CN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) ≥ d(</a:t>
            </a:r>
            <a:r>
              <a:rPr lang="en-US" altLang="zh-CN" sz="2800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i,k</a:t>
            </a:r>
            <a:r>
              <a:rPr lang="en-US" altLang="zh-CN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914400" lvl="2" indent="0">
              <a:buNone/>
            </a:pPr>
            <a:r>
              <a:rPr lang="zh-CN" altLang="en-US" sz="2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三角形两边之和大于等于第三边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0D2660-CA57-4EBA-8169-D4966484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旅行商问题</a:t>
            </a:r>
          </a:p>
        </p:txBody>
      </p:sp>
    </p:spTree>
    <p:extLst>
      <p:ext uri="{BB962C8B-B14F-4D97-AF65-F5344CB8AC3E}">
        <p14:creationId xmlns:p14="http://schemas.microsoft.com/office/powerpoint/2010/main" val="1021246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E0043C-2A08-4D8B-A57F-B944E123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最邻近算法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从任意一个城市开始。每一步取离当前所在城市最近的尚未到过的城市作为下一个城市，若这样的城市不止一个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则任取其中一个。直至走遍所有城市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最后回到开始出发的城市。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667E976-00B3-4312-8EC3-871A70AD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689567-31DB-4162-BBD7-63BD0B95F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010" y="3139658"/>
            <a:ext cx="3028950" cy="29236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245711-EB67-4A19-820E-8B50AEC02252}"/>
              </a:ext>
            </a:extLst>
          </p:cNvPr>
          <p:cNvSpPr txBox="1"/>
          <p:nvPr/>
        </p:nvSpPr>
        <p:spPr>
          <a:xfrm>
            <a:off x="4927600" y="3972560"/>
            <a:ext cx="352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NN(I)=27</a:t>
            </a: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OPT(I)=15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7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近似算法的有关概念</a:t>
            </a:r>
          </a:p>
          <a:p>
            <a:pPr marL="891000" lvl="1" indent="-45720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近似算法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200" lvl="2" indent="-45720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适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用于组合优化问题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348200" lvl="2" indent="-45720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一般是多项式时间的算法 </a:t>
            </a:r>
          </a:p>
          <a:p>
            <a:pPr marL="891000" lvl="1" indent="-45720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的可行解及值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200" lvl="2" indent="-45720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是一个多项式时间算法且对组合优化问题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𝜫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的每一个实例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输出一个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可行解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满足约束条件的解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记作：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1000" lvl="2" inden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A(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σ),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1000" lvl="2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 近似算法</a:t>
            </a:r>
          </a:p>
        </p:txBody>
      </p:sp>
    </p:spTree>
    <p:extLst>
      <p:ext uri="{BB962C8B-B14F-4D97-AF65-F5344CB8AC3E}">
        <p14:creationId xmlns:p14="http://schemas.microsoft.com/office/powerpoint/2010/main" val="1631618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61FF34-1674-4188-8A99-8E7F0D2B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最邻近算法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的近似比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定理：对于旅行商问题所有满足三角不等式的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个城市的实例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对于每一个充分大的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存在满足三角不等式的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个城市的实例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38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结论：近似比不是常数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不能实际应用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84FBA7-7066-447E-9AD5-06411FA1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4E0F9-110C-4B04-81BE-CFA9939C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0" y="2598738"/>
            <a:ext cx="5148580" cy="837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2F084A-7D31-4425-95A1-4AFAA9EF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80" y="4236720"/>
            <a:ext cx="5194300" cy="1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1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9BB773-4BD0-43A9-B21C-22FF43439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最小生成树启发式近似算法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MST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求图的一棵最小生成树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的一个顶点出发，每条边走两遍，再回到出发顶点，得到一个欧拉游程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（欧拉游程是一条回路，它恰好访问每条边一次）。沿这个欧拉游程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跳过已走过的顶点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抄近路得到一条哈密顿游程，即旅行商路线。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D0028C-9F52-4EE9-BF6A-0B68B3CC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2051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5EF72BD-F006-4574-AD17-9D72F494D842}"/>
              </a:ext>
            </a:extLst>
          </p:cNvPr>
          <p:cNvSpPr/>
          <p:nvPr/>
        </p:nvSpPr>
        <p:spPr>
          <a:xfrm>
            <a:off x="132080" y="5432475"/>
            <a:ext cx="8595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求最小生成树和欧拉游程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都可以在多项式时间内完成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故算法是多项式时间的。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53D4F3-22F0-49F9-B988-1E2053D5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19"/>
            <a:ext cx="9144000" cy="473748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3DD90B-34AC-4672-AE20-151514AD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6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9BB773-4BD0-43A9-B21C-22FF43439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8880"/>
            <a:ext cx="9132026" cy="524256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最小生成树启发式近似算法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MST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的近似比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定理：对于旅行商问题所有满足三角不等式的实例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有：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MST(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2 OPT(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证明：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H*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是最短旅行商路线（最优解），我们从这条最优旅行商路线中删去一条边就得到图的一棵生成树 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zh-CN" altLang="en-US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zh-CN" altLang="en-US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未必是最小生成树）</a:t>
            </a:r>
            <a:endParaRPr lang="en-US" altLang="zh-CN" sz="9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假设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图的最小生成树为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，则：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W(T) ≤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W(T’)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W(T’)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W(H*)   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H*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中删除了一条边） 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欧拉游程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的权： 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W(S) = 2W(T) ≤ 2W(T’) &lt; 2W(H*) = 2 OPT(I) </a:t>
            </a: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因为满足三角不等式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抄近路不会增加长度：</a:t>
            </a:r>
            <a:endParaRPr lang="en-US" altLang="zh-C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MST(</a:t>
            </a:r>
            <a:r>
              <a:rPr lang="en-US" altLang="zh-CN" sz="9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&lt;W(S) &lt;  2OPT       (   w(</a:t>
            </a:r>
            <a:r>
              <a:rPr lang="en-US" altLang="zh-CN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≤ w(</a:t>
            </a:r>
            <a:r>
              <a:rPr lang="en-US" altLang="zh-CN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u,w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)+w(</a:t>
            </a:r>
            <a:r>
              <a:rPr lang="en-US" altLang="zh-CN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w,v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)</a:t>
            </a:r>
          </a:p>
          <a:p>
            <a:pPr marL="2340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r>
              <a:rPr lang="en-US" altLang="zh-CN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MST</a:t>
            </a:r>
            <a:r>
              <a:rPr lang="zh-CN" altLang="en-US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近似算法</a:t>
            </a:r>
            <a:r>
              <a:rPr lang="en-US" altLang="zh-CN" sz="9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9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D0028C-9F52-4EE9-BF6A-0B68B3CC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3339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3FCC52-59E9-44C9-8B30-4BBF921D56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760" y="96838"/>
            <a:ext cx="9131300" cy="50212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极端实例：图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01C76-A7B6-4D51-BA31-F8FAB65D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" y="574040"/>
            <a:ext cx="4640580" cy="1928553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6B2EA188-0C1A-4AA4-9ECD-A35D5751F49B}"/>
              </a:ext>
            </a:extLst>
          </p:cNvPr>
          <p:cNvSpPr/>
          <p:nvPr/>
        </p:nvSpPr>
        <p:spPr>
          <a:xfrm rot="16200000">
            <a:off x="2301240" y="1071880"/>
            <a:ext cx="457200" cy="3271520"/>
          </a:xfrm>
          <a:prstGeom prst="leftBrace">
            <a:avLst>
              <a:gd name="adj1" fmla="val 8333"/>
              <a:gd name="adj2" fmla="val 49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60EB76-91F1-49AB-AEBE-5CC796972066}"/>
              </a:ext>
            </a:extLst>
          </p:cNvPr>
          <p:cNvSpPr txBox="1"/>
          <p:nvPr/>
        </p:nvSpPr>
        <p:spPr>
          <a:xfrm>
            <a:off x="2235200" y="277368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1BABA4-0C03-479B-B767-26781D02D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6225" y="2923857"/>
            <a:ext cx="5057775" cy="1152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E0C0C9-57AA-4286-BF06-C06B6F98C3AB}"/>
              </a:ext>
            </a:extLst>
          </p:cNvPr>
          <p:cNvSpPr txBox="1"/>
          <p:nvPr/>
        </p:nvSpPr>
        <p:spPr>
          <a:xfrm>
            <a:off x="5639753" y="2468880"/>
            <a:ext cx="184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EB2F7C-8EAA-4DA9-9EDD-FBD78F874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67" y="4146867"/>
            <a:ext cx="4473893" cy="15169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DF4BB5-4CE6-4F29-9548-B16B70D5B931}"/>
              </a:ext>
            </a:extLst>
          </p:cNvPr>
          <p:cNvSpPr txBox="1"/>
          <p:nvPr/>
        </p:nvSpPr>
        <p:spPr>
          <a:xfrm>
            <a:off x="4775200" y="4521200"/>
            <a:ext cx="287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最小生成树启发式近似算法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24D06-C5D1-454F-AB54-E08B6B5CC9EF}"/>
              </a:ext>
            </a:extLst>
          </p:cNvPr>
          <p:cNvSpPr/>
          <p:nvPr/>
        </p:nvSpPr>
        <p:spPr>
          <a:xfrm>
            <a:off x="528320" y="1564640"/>
            <a:ext cx="3769360" cy="59944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F777A8-7B93-4D1D-8FD1-9103B3AD3B6C}"/>
              </a:ext>
            </a:extLst>
          </p:cNvPr>
          <p:cNvSpPr txBox="1"/>
          <p:nvPr/>
        </p:nvSpPr>
        <p:spPr>
          <a:xfrm>
            <a:off x="4927600" y="1686560"/>
            <a:ext cx="117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D79C52-4712-4A1A-908F-92CA344D7818}"/>
                  </a:ext>
                </a:extLst>
              </p:cNvPr>
              <p:cNvSpPr txBox="1"/>
              <p:nvPr/>
            </p:nvSpPr>
            <p:spPr>
              <a:xfrm>
                <a:off x="436880" y="5811520"/>
                <a:ext cx="8707120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OPT(I)= 2n</a:t>
                </a: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MST(I)= n+n+2(n-1) = 4n-2 = (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den>
                    </m:f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)OPT(I)</a:t>
                </a:r>
                <a:endPara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D79C52-4712-4A1A-908F-92CA344D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5811520"/>
                <a:ext cx="8707120" cy="1016689"/>
              </a:xfrm>
              <a:prstGeom prst="rect">
                <a:avLst/>
              </a:prstGeom>
              <a:blipFill>
                <a:blip r:embed="rId8"/>
                <a:stretch>
                  <a:fillRect l="-1120" t="-4790" b="-2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F4EAD1-A5F4-40A7-8DB0-3FE4EF27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29FB79-067A-4949-9944-22047252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最小权匹配近似算法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MM(</a:t>
            </a:r>
            <a:r>
              <a:rPr lang="en-US" altLang="zh-CN" b="1" dirty="0"/>
              <a:t> 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Christofides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algorithm)</a:t>
            </a: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构造图上的最小生成树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在最小生成树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上度数为奇数的顶点集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，根据握手定理，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中有偶数个顶点；</a:t>
            </a: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求顶点集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在原图上导出的子图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G’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，求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G’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的最小权重完全匹配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 (M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中的边连结了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G’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的全部顶点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将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的边集合并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(T U M)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，得到欧拉图（图中每个顶点都是偶数度的）；</a:t>
            </a: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在欧拉图上寻找一个欧拉回路；</a:t>
            </a:r>
          </a:p>
          <a:p>
            <a:pPr lvl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沿前一步得到的欧拉回路，跳过欧拉回路中已走过的顶点，抄近路得到一条哈密顿回路，即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TSP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路线。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B4F3DF-CF28-4CBB-9EB6-F7FE4AE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562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68B5B5-7BF7-408C-AB5A-F48351511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1" y="140970"/>
            <a:ext cx="3525520" cy="30244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8B2553-0271-480B-8F5E-1DC25B331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318" y="55880"/>
            <a:ext cx="3173082" cy="3164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DC3F76-EFEB-4647-8F68-4FF7D6390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15" y="3352165"/>
            <a:ext cx="3484245" cy="3168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E5CED-4CF0-4E47-9489-1E9AEEF26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523" y="3396615"/>
            <a:ext cx="3167456" cy="3126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A63ED6-1AD1-43BA-BAC5-F193F2142033}"/>
              </a:ext>
            </a:extLst>
          </p:cNvPr>
          <p:cNvSpPr txBox="1"/>
          <p:nvPr/>
        </p:nvSpPr>
        <p:spPr>
          <a:xfrm>
            <a:off x="107295" y="152400"/>
            <a:ext cx="461665" cy="3169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边权满足三角不等式的完全图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56ADA-8A74-4C3A-A8F7-4638CC888C3A}"/>
              </a:ext>
            </a:extLst>
          </p:cNvPr>
          <p:cNvSpPr txBox="1"/>
          <p:nvPr/>
        </p:nvSpPr>
        <p:spPr>
          <a:xfrm>
            <a:off x="5217775" y="934720"/>
            <a:ext cx="461665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最小生成树 </a:t>
            </a:r>
            <a:r>
              <a:rPr lang="en-US" altLang="zh-CN" b="1" dirty="0"/>
              <a:t>T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6BE2A-3413-4D10-903D-0832ABF1E75E}"/>
              </a:ext>
            </a:extLst>
          </p:cNvPr>
          <p:cNvSpPr txBox="1"/>
          <p:nvPr/>
        </p:nvSpPr>
        <p:spPr>
          <a:xfrm>
            <a:off x="147935" y="3332480"/>
            <a:ext cx="461665" cy="3342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最小生成树</a:t>
            </a:r>
            <a:r>
              <a:rPr lang="en-US" altLang="zh-CN" b="1" dirty="0"/>
              <a:t>T</a:t>
            </a:r>
            <a:r>
              <a:rPr lang="zh-CN" altLang="en-US" b="1" dirty="0"/>
              <a:t>中奇数度的顶点集</a:t>
            </a:r>
            <a:r>
              <a:rPr lang="en-US" altLang="zh-CN" b="1" dirty="0"/>
              <a:t>X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6002B1-47D3-4AAB-AECD-3503023241A5}"/>
              </a:ext>
            </a:extLst>
          </p:cNvPr>
          <p:cNvSpPr txBox="1"/>
          <p:nvPr/>
        </p:nvSpPr>
        <p:spPr>
          <a:xfrm>
            <a:off x="5177135" y="3352800"/>
            <a:ext cx="461665" cy="3210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顶点集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在原图上导出的子图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G’</a:t>
            </a:r>
            <a:endParaRPr lang="zh-CN" altLang="en-US" b="1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C70A259-C833-4899-9348-2B067722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497058-E4A0-43A7-BE54-EDC0AE96C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085" y="137160"/>
            <a:ext cx="3251835" cy="32688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6AF691-4571-42A4-B935-7F8659EDA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15" y="116840"/>
            <a:ext cx="3321685" cy="33044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4722F0-677E-496D-9776-F7BB8780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52" y="3521240"/>
            <a:ext cx="3247707" cy="3203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53BF1-6BB5-4743-ABD7-5CB30A733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2443" y="3513042"/>
            <a:ext cx="3276917" cy="3204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2DA74A-16FF-4537-ABA3-39DA1ABA8A49}"/>
              </a:ext>
            </a:extLst>
          </p:cNvPr>
          <p:cNvSpPr txBox="1"/>
          <p:nvPr/>
        </p:nvSpPr>
        <p:spPr>
          <a:xfrm>
            <a:off x="269855" y="132080"/>
            <a:ext cx="461665" cy="3017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子图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G’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的最小权重完全匹配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1F15EA-B76D-4C0E-B26D-7FEF6D67A279}"/>
              </a:ext>
            </a:extLst>
          </p:cNvPr>
          <p:cNvSpPr txBox="1"/>
          <p:nvPr/>
        </p:nvSpPr>
        <p:spPr>
          <a:xfrm>
            <a:off x="4994255" y="111760"/>
            <a:ext cx="461665" cy="3017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的边集合并，欧拉图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026D38-CBAC-48D1-8FCE-6F0FCC0430B0}"/>
              </a:ext>
            </a:extLst>
          </p:cNvPr>
          <p:cNvSpPr txBox="1"/>
          <p:nvPr/>
        </p:nvSpPr>
        <p:spPr>
          <a:xfrm>
            <a:off x="325120" y="3688080"/>
            <a:ext cx="461665" cy="3017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在欧拉图上找一条欧拉回路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F59A44-A5A4-4F0E-A3EC-85855816AE04}"/>
              </a:ext>
            </a:extLst>
          </p:cNvPr>
          <p:cNvSpPr txBox="1"/>
          <p:nvPr/>
        </p:nvSpPr>
        <p:spPr>
          <a:xfrm>
            <a:off x="4978400" y="3637280"/>
            <a:ext cx="461665" cy="3017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沿欧拉回路，旅行商路线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A13FFD7-DC98-4F0F-AF84-B55CEAD4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23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29FB79-067A-4949-9944-22047252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最小权匹配近似算法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的近似比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定理：对于旅行商问题所有满足三角不等式的实例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MM(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(3/2) OPT(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证明：假设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3400" indent="0">
              <a:lnSpc>
                <a:spcPts val="32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上度为奇数的顶点集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上导出的完全子图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G’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有一条最短哈密顿回路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，回路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的权为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W(C)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32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中的最短哈密顿回路为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，回路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的权为最优值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OPT(I)</a:t>
            </a:r>
          </a:p>
          <a:p>
            <a:pPr marL="2340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W(C) ≤ OPT(I)</a:t>
            </a:r>
          </a:p>
          <a:p>
            <a:pPr marL="234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B4F3DF-CF28-4CBB-9EB6-F7FE4AE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满足三角不等式的旅行商问题的近似算法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09013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8CE615-75AD-4637-83A6-6D8A8DB025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5120"/>
            <a:ext cx="4117975" cy="516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BD3E06-07D6-4783-87AD-08AF4C41534D}"/>
                  </a:ext>
                </a:extLst>
              </p:cNvPr>
              <p:cNvSpPr txBox="1"/>
              <p:nvPr/>
            </p:nvSpPr>
            <p:spPr>
              <a:xfrm>
                <a:off x="4064000" y="121920"/>
                <a:ext cx="5080000" cy="649408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图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G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的最短哈密顿回路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L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- 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1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- 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- k - 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3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j - 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4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l - 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5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endParaRPr lang="en-US" altLang="zh-CN" sz="2000" b="1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顶点集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在图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上导出的完全子图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G’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的最短哈密顿回路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– j – k – l –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endParaRPr lang="en-US" altLang="zh-CN" sz="2000" b="1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zh-CN" sz="2000" b="1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回路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的权</a:t>
                </a:r>
                <a:r>
                  <a:rPr lang="zh-CN" altLang="en-US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W(C) 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是最短哈密顿回路）</a:t>
                </a:r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≤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回路</a:t>
                </a:r>
                <a:r>
                  <a:rPr lang="zh-CN" altLang="en-US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– k – j – l –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的权</a:t>
                </a:r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根据三角不等式</a:t>
                </a:r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 k) ≤ w(i,v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)+w(v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,k)</a:t>
                </a: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≤ w(i,v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)+w(v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)+w(v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,k)</a:t>
                </a: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w(k ,j) ≤ w(k,v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)+w(v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 j)</a:t>
                </a: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w(j, l)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w(j,v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)+w(v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,l)</a:t>
                </a: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w(l, 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 ≤ w(l,v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 + w(v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,i) </a:t>
                </a:r>
              </a:p>
              <a:p>
                <a:endParaRPr lang="en-US" altLang="zh-CN" sz="2000" b="1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回路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的权</a:t>
                </a:r>
                <a:r>
                  <a:rPr lang="zh-CN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W(C) </a:t>
                </a:r>
              </a:p>
              <a:p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≤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回路</a:t>
                </a:r>
                <a:r>
                  <a:rPr lang="zh-CN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– k – j – l – 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的权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≤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图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G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的最短哈密顿回路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L (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- v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1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- v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- k - v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3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j - v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4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l - v</a:t>
                </a:r>
                <a:r>
                  <a:rPr lang="en-US" altLang="zh-CN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5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– 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zh-CN" alt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的权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OPT(I)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BD3E06-07D6-4783-87AD-08AF4C415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0" y="121920"/>
                <a:ext cx="5080000" cy="6494085"/>
              </a:xfrm>
              <a:prstGeom prst="rect">
                <a:avLst/>
              </a:prstGeom>
              <a:blipFill>
                <a:blip r:embed="rId4"/>
                <a:stretch>
                  <a:fillRect l="-1796" t="-562" r="-719" b="-1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AB64B50E-4CB3-4708-9197-85D513E9FCAA}"/>
              </a:ext>
            </a:extLst>
          </p:cNvPr>
          <p:cNvSpPr txBox="1"/>
          <p:nvPr/>
        </p:nvSpPr>
        <p:spPr>
          <a:xfrm>
            <a:off x="599440" y="599440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W(C) ≤ OPT(I)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3F00BF-5046-45E5-9D82-4E828EA4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40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的近似比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r– 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衡量近似算法的误差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600"/>
              </a:lnSpc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表示实例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的最优解的值，</a:t>
            </a:r>
          </a:p>
          <a:p>
            <a:pPr marL="1348200" lvl="2" indent="-457200">
              <a:lnSpc>
                <a:spcPts val="36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𝜫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是最小化问题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)=A(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)/OPT(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1348200" lvl="2" indent="-457200">
              <a:lnSpc>
                <a:spcPts val="36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𝜫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是最大化问题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)=OPT(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)/A(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1348200" lvl="2" indent="-457200">
              <a:lnSpc>
                <a:spcPts val="3600"/>
              </a:lnSpc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 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≥ 1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1000" lvl="1" indent="-457200">
              <a:lnSpc>
                <a:spcPts val="3600"/>
              </a:lnSpc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最优化算法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对所有的实例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恒有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)=OPT(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  <a:p>
            <a:pPr marL="891000" lvl="1" indent="-457200">
              <a:lnSpc>
                <a:spcPts val="360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的近似比为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对每一个实例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≤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891000" lvl="1" indent="-457200">
              <a:lnSpc>
                <a:spcPts val="3600"/>
              </a:lnSpc>
              <a:spcAft>
                <a:spcPts val="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具有常数近似比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是一个常数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近似算法</a:t>
            </a:r>
          </a:p>
        </p:txBody>
      </p:sp>
    </p:spTree>
    <p:extLst>
      <p:ext uri="{BB962C8B-B14F-4D97-AF65-F5344CB8AC3E}">
        <p14:creationId xmlns:p14="http://schemas.microsoft.com/office/powerpoint/2010/main" val="1537579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EA5517-06B1-48BF-995B-000579038BBD}"/>
              </a:ext>
            </a:extLst>
          </p:cNvPr>
          <p:cNvSpPr/>
          <p:nvPr/>
        </p:nvSpPr>
        <p:spPr>
          <a:xfrm>
            <a:off x="175555" y="379303"/>
            <a:ext cx="8596306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上导出的完全子图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G’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的最短哈密顿回路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有偶数个顶点，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G’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的顶点个数为偶数个，回路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有偶数条边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沿着回路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间隔取边，可以得到子图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G’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的一个匹配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M* 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回路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的一半边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，使得这个匹配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M*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中所有边的权和：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W(M*) ≤ W(C)/2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G’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的最小权重完全匹配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W(M) ≤ W(M*) ≤ W(C)/2 ≤  OPT(I)/2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H*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是最短旅行商路线（最优解），原图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的最小生成树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 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W(T) &lt;W(H*) = OPT(I)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的边集合并，找到一条欧拉回路，欧拉回路的权：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W(T) + W(M) &lt; OPT(I) + OPT(I)/2 =(3/2) OPT(I)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跳过欧拉回路中已走过的顶点，抄近路得到一条哈密顿回路，即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路线，满足三角不等式，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MM(I) ≤ W(T)+W(M) &lt; (3/2) OPT(I)  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5D65F4-302F-4584-80B6-3380C125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077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4A7B70-B964-41ED-9AB6-E953852B8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5277182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定理：如果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≠ NP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，则对任何常数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，不满足三角不等式的旅行商问题不存在具有近似比为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的多项式时间近似算法（不可近似）。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证明：可采用反正法证明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假设存在一个算法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是求解一般旅行商问题的多项式时间的近似算法，其近似比为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≤ K, 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是常数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设计一个调用算法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求解哈密顿回路问题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(HC)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的算法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，算法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也是多项式时间的，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HC∈P,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哈密顿回路问题是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问题，根据定理（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如果存在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的问题𝜫∈𝐏，则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P=NP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），推出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P=NP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≠ NP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矛盾。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670A6D-1206-4EF2-81E8-8EA37E39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旅行商问题的难度</a:t>
            </a:r>
          </a:p>
        </p:txBody>
      </p:sp>
    </p:spTree>
    <p:extLst>
      <p:ext uri="{BB962C8B-B14F-4D97-AF65-F5344CB8AC3E}">
        <p14:creationId xmlns:p14="http://schemas.microsoft.com/office/powerpoint/2010/main" val="135888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D1E7F9-D643-465D-BBAC-63DCCC3A0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设计一个调用算法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求解哈密顿回路问题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(HC)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假定哈密顿回路问题的实例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&lt;V, E&gt;</a:t>
            </a:r>
          </a:p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、构造旅行商问题的实例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上的完全图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城市集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 </a:t>
            </a:r>
          </a:p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u,v∈V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若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u,v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)∈E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:w(</a:t>
            </a:r>
            <a:r>
              <a:rPr lang="en-US" altLang="zh-CN" sz="2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u,v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)=1,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否则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w(</a:t>
            </a:r>
            <a:r>
              <a:rPr lang="en-US" altLang="zh-CN" sz="2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u,v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 K|V|</a:t>
            </a:r>
          </a:p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、对实例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调用算法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计算旅行商问题的近似解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A(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A(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≤  K|V|  then return “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存在哈密顿回路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”</a:t>
            </a:r>
          </a:p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else return “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不存在哈密顿回路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” </a:t>
            </a:r>
          </a:p>
          <a:p>
            <a:pPr marL="0" indent="0">
              <a:buNone/>
            </a:pPr>
            <a:endParaRPr lang="en-US" altLang="zh-CN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95F593-6EF9-449D-A372-1445CC0A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旅行商问题的难度</a:t>
            </a:r>
          </a:p>
        </p:txBody>
      </p:sp>
    </p:spTree>
    <p:extLst>
      <p:ext uri="{BB962C8B-B14F-4D97-AF65-F5344CB8AC3E}">
        <p14:creationId xmlns:p14="http://schemas.microsoft.com/office/powerpoint/2010/main" val="2681629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08EAC3-421A-4094-9675-47816ACF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494" y="453390"/>
            <a:ext cx="3499485" cy="27571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675567-816C-4711-9761-A63B20F9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115" y="434975"/>
            <a:ext cx="3651885" cy="27071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A5C598-534D-46FB-8107-4B416433DA45}"/>
              </a:ext>
            </a:extLst>
          </p:cNvPr>
          <p:cNvSpPr txBox="1"/>
          <p:nvPr/>
        </p:nvSpPr>
        <p:spPr>
          <a:xfrm>
            <a:off x="91440" y="3210560"/>
            <a:ext cx="895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的正确性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问题，若图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有哈密顿回路，则 旅行商问题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|V|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前面假设，算法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求解旅行商问题的近似比为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A(I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≤ r OPT(I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≤ K|V|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没有哈密顿回路，则实例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中的最短旅行商路线至少要有一条权不为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的边（该边的权为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K|V| 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OPT(I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K|V| +|V| -1 &gt; K|V| 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A(I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≥ r OPT(I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&gt; K|V|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有哈密顿回路  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≤  K|V|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400A35A1-49DE-4F57-9CF7-985915134A61}"/>
              </a:ext>
            </a:extLst>
          </p:cNvPr>
          <p:cNvSpPr/>
          <p:nvPr/>
        </p:nvSpPr>
        <p:spPr>
          <a:xfrm>
            <a:off x="3281680" y="6228080"/>
            <a:ext cx="690880" cy="2743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65CB1-42AB-4DE8-BBFE-EB2DF41E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26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70C1431-5F35-4724-9A90-62F8910A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的时间分析：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构造实例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可在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 |V| 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多项式时间内完成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是多项式时间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因此，算法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的时间为多项式时间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≠ NP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，不满足三角不等式的一般旅行商问题是不可近似的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2AB999-EF5A-47CD-A605-C77FF4FB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旅行商问题的难度</a:t>
            </a:r>
          </a:p>
        </p:txBody>
      </p:sp>
    </p:spTree>
    <p:extLst>
      <p:ext uri="{BB962C8B-B14F-4D97-AF65-F5344CB8AC3E}">
        <p14:creationId xmlns:p14="http://schemas.microsoft.com/office/powerpoint/2010/main" val="17628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49D17E-7B3B-453A-AFB5-107979BC7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给定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种物品和一个背包，物品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的重量是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，其价值为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，背包的容量为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。在选择装入背包的物品时，对每种物品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只有两种选择：装入背包或不装入背包。请问如何选择物品，使得装入背包中物品的总重量不超过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，但是物品的总价值最大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子集和问题：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给定一个正整数的有限集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S={s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,s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和一个正整数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，是否存在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的一个子集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中的元素之和最大化，且不超过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C?</a:t>
            </a:r>
          </a:p>
          <a:p>
            <a:pPr lvl="1"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子集和问题是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背包问题的特例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0-1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背包问题的实例中所有物品的 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v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2400" i="1" baseline="-25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子集和问题是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背包问题是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问题。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B6C018-BBD6-4FF4-BCA9-94C984EF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2998451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2456A7-4EF2-4E44-A6CE-7FE873DE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8080"/>
            <a:ext cx="9132026" cy="570992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背包问题的回溯法搜索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每个物品选择或不选择，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en-US" altLang="zh-CN" sz="22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背包问题的动态规划算法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表示把前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个物品装入容量为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的背包中获得的最大价值。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动态规划算法的时间复杂度为：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这个并不是多项式时间算法，参数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的取值是二进制位的指数级，指数级时间</a:t>
            </a:r>
            <a:endParaRPr lang="en-US" altLang="zh-CN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伪多项式时间算法：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和参数的取值而不是参数的规模成多项式关系的算法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算法的时间复杂度以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|I|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max(I)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的某个二元多项式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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(|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I|,max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(I))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为上界，其中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max(|I|)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是实例</a:t>
            </a:r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中参数的最大绝对值。</a:t>
            </a:r>
            <a:endParaRPr lang="zh-CN" altLang="en-US" sz="2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70C17A-A38F-4440-9EE8-BF8BDFCB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530D8B9-34FB-405A-AE2A-ACBCCCAF3374}"/>
                  </a:ext>
                </a:extLst>
              </p:cNvPr>
              <p:cNvSpPr/>
              <p:nvPr/>
            </p:nvSpPr>
            <p:spPr>
              <a:xfrm>
                <a:off x="818142" y="2900102"/>
                <a:ext cx="7279377" cy="9606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或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𝒅𝒑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𝒅𝒑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530D8B9-34FB-405A-AE2A-ACBCCCAF3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42" y="2900102"/>
                <a:ext cx="7279377" cy="960697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03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19CC7A-DF82-4483-9210-2B333DABA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920"/>
            <a:ext cx="9132026" cy="5252720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贪心的近似算法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G-KK</a:t>
            </a:r>
          </a:p>
          <a:p>
            <a:pPr lvl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按单位重量的价值从大到小排序</a:t>
            </a:r>
          </a:p>
          <a:p>
            <a:pPr marL="4572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l-PL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pl-PL" altLang="zh-CN" sz="28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顺序检查每件物品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只要能装得下就将它装入背包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装入价值为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max{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1, 2, …,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C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则将背包内的物品换成物品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第三步考虑只装入价值最大的那个物品，例如，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l-PL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2/1   </a:t>
            </a:r>
          </a:p>
          <a:p>
            <a:pPr marL="4572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l-PL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l-PL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C/C </a:t>
            </a:r>
          </a:p>
          <a:p>
            <a:pPr marL="457200" lvl="1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应选择第二件物品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C18AE7-7849-44F8-B596-12863A5B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1972335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D9614E-4E1E-4E54-AF02-BBC56BB60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</a:t>
            </a:r>
          </a:p>
          <a:p>
            <a:pPr marL="0" indent="0">
              <a:spcAft>
                <a:spcPts val="0"/>
              </a:spcAft>
              <a:buNone/>
            </a:pPr>
            <a:r>
              <a:rPr lang="sv-SE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v</a:t>
            </a:r>
            <a:r>
              <a:rPr lang="sv-SE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sv-SE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sv-SE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sv-S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7/3 , 9/4 , 9/5, 2/2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G-KK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号，总重量为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，总价值为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pPr marL="0" indent="0">
              <a:spcAft>
                <a:spcPts val="0"/>
              </a:spcAft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最优解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总重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，价值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019BCB-AF68-4A5B-AB17-4B5A9802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30636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F08E53-4698-42B2-B9F7-B39034FE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贪心的近似算法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G-KK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的近似比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背包问题的任何实例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OPT(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2 G-KK(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38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是第一件未装入背包的物品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因物品按单位重量的价值从大到小排列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OPT(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G-KK(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altLang="zh-CN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≤ G-KK(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zh-CN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≤ 2G-KK(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G-KK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近似算法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C11AAAC-6A3B-46B5-B947-0E4DCF55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277345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难的组合优化问题按可近似性可分成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完全可近似的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对任意小的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(1+ε)-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近似算法，例如背包问题。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6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可近似的：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存在具有常数级比的近似算法，例如最小顶点覆盖问题、多机调度问题。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6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不可近似的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不存在具有常数比的近似算法，例如货郎问题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可近似性分类</a:t>
            </a:r>
          </a:p>
        </p:txBody>
      </p:sp>
    </p:spTree>
    <p:extLst>
      <p:ext uri="{BB962C8B-B14F-4D97-AF65-F5344CB8AC3E}">
        <p14:creationId xmlns:p14="http://schemas.microsoft.com/office/powerpoint/2010/main" val="265013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37716D5-89AC-45A6-8386-666420C0F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多项式时间近似方案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算法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PTAS    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ε&gt; 0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和实例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48150" lvl="1" indent="-514350">
                  <a:buAutoNum type="arabicPeriod"/>
                </a:pPr>
                <a:r>
                  <a:rPr lang="zh-CN" altLang="el-G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:r>
                  <a:rPr lang="el-GR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l-GR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l-GR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</m:d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48150" lvl="1" indent="-514350">
                  <a:buAutoNum type="arabicPeriod"/>
                </a:pPr>
                <a:r>
                  <a:rPr lang="zh-CN" altLang="pl-PL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排序使得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l-PL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pl-PL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l-PL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pl-PL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≥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l-PL" altLang="zh-CN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pl-PL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pl-PL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pl-PL" altLang="zh-CN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altLang="zh-CN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48150" lvl="1" indent="-514350">
                  <a:buAutoNum type="arabicPeriod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对每个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件物品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若这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件物品重量之和不超过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则装入，再用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G-KK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算法把剩余物品装入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48150" lvl="1" indent="-514350">
                  <a:buAutoNum type="arabicPeriod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比较所有装法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取价值最大作为解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33800" lvl="1" indent="0">
                  <a:buNone/>
                </a:pP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说明：一簇算法，对每个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ε&gt; 0, PTAS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是一个算法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记作 </a:t>
                </a:r>
                <a:r>
                  <a:rPr lang="en-US" altLang="zh-CN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PTAS</a:t>
                </a:r>
                <a:r>
                  <a:rPr lang="en-US" altLang="zh-CN" sz="2400" b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endParaRPr lang="zh-CN" alt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37716D5-89AC-45A6-8386-666420C0F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35" t="-1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20E06ED-803E-4D1B-B295-43B2AFFA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3546287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AE07D0-954E-473B-AF6E-E369CAAFC376}"/>
                  </a:ext>
                </a:extLst>
              </p:cNvPr>
              <p:cNvSpPr txBox="1"/>
              <p:nvPr/>
            </p:nvSpPr>
            <p:spPr>
              <a:xfrm>
                <a:off x="172720" y="650240"/>
                <a:ext cx="8879840" cy="5592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实例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=10, </a:t>
                </a:r>
                <a:r>
                  <a:rPr lang="el-GR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ε=0.2,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=5</a:t>
                </a:r>
              </a:p>
              <a:p>
                <a:pPr marL="342900" indent="-3429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=1: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尝试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装入背包物品集分别为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{1},{2},…,{10}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，再使用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G-KK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=2: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尝试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45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次，装入背包物品集分别为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{1,2},{1,3}, …, {9,10}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，再使用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G-KK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</a:p>
              <a:p>
                <a:pPr marL="342900" indent="-3429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=5: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尝试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次，装入背包物品集分别为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{1,2,3,4,5}, {1,2,3,4,6}, {1,2,3,4,7}, … , {6,7,8,9,10}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，再用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G-KK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比较所有装法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取价值最大作为解。</a:t>
                </a:r>
              </a:p>
              <a:p>
                <a:pPr>
                  <a:lnSpc>
                    <a:spcPts val="3600"/>
                  </a:lnSpc>
                </a:pP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36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总计运行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G-KK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算法次数至多为：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3600"/>
                  </a:lnSpc>
                </a:pPr>
                <a:r>
                  <a:rPr lang="en-US" altLang="zh-CN" sz="24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+ 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+ 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 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AE07D0-954E-473B-AF6E-E369CAAF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650240"/>
                <a:ext cx="8879840" cy="5592878"/>
              </a:xfrm>
              <a:prstGeom prst="rect">
                <a:avLst/>
              </a:prstGeom>
              <a:blipFill>
                <a:blip r:embed="rId2"/>
                <a:stretch>
                  <a:fillRect l="-1030" t="-436" r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F810A6-92BF-4A03-ADCC-321BE829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2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F479F7-7975-4543-BA8F-A883FFD81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PTAS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的性能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定理：对每个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ε&gt; 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OPT(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(1+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PTAS</a:t>
            </a:r>
            <a:r>
              <a:rPr lang="el-GR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457200" lvl="1" indent="0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且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PTAS</a:t>
            </a:r>
            <a:r>
              <a:rPr lang="el-GR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的时间复杂度为：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l-GR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ε+2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设最优解为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*，若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则算法必得到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&gt;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PTAS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先以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件价值最大的物品为基础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G-KK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得到的结果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00BDA5-90C3-47D0-8C01-85FC93C8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315778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E11D880-82EA-459E-AE54-8C500FC9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5858"/>
            <a:ext cx="9132026" cy="15687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中第一件不在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中的物品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在此之前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G-KK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装入不属于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的物品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占用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贪心法将装入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79A3F9-E8B4-4590-AA86-62A17F5D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86863-0352-480E-AA57-66B98877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7" y="2350770"/>
            <a:ext cx="5691823" cy="22100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B4201-1A8A-4913-BAAB-5C9DB877B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540" y="4597082"/>
            <a:ext cx="4615180" cy="16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3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943FA1-2011-4265-95E1-7B1ED32B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件价值最大的物品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它们的价值都不小于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474704-3B96-4D4A-AB9E-FED240D2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365FE-3278-4B9C-B286-2A1359009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7240" y="1742757"/>
            <a:ext cx="3505200" cy="1076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32C083-6BB9-4E7B-9CBA-244D3379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22" y="2900680"/>
            <a:ext cx="6391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7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7F4F4F3-82D2-41D5-8C54-FDD018036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时间复杂度：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件物品中取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件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2 ,… ,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所有可能取法的个数为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G-KK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的运行时间为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indent="0"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PTAS</a:t>
                </a:r>
                <a:r>
                  <a:rPr lang="el-GR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算法时间复杂度为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O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1/</a:t>
                </a:r>
                <a:r>
                  <a:rPr lang="el-GR" altLang="zh-CN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ε+2</a:t>
                </a:r>
                <a:r>
                  <a:rPr lang="el-GR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</a:t>
                </a:r>
                <a:r>
                  <a:rPr lang="el-GR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l-GR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l-GR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</m:d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7F4F4F3-82D2-41D5-8C54-FDD018036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5" t="-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7085C09C-2F39-478F-8363-3DE8428A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554727-7516-48A0-95BC-5E24138F2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0780" y="2429827"/>
            <a:ext cx="4823460" cy="10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5820EA-E1A1-46A6-9151-E5DF2D5A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多项式时间近似方案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ε&gt;0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和问题的实例作为输入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对每一个固定的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ε&gt; 0,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算法是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1+ε-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近似的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DB550F-7134-4531-8753-A569AA6E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</a:t>
            </a:r>
            <a:r>
              <a:rPr lang="zh-CN" altLang="en-US" dirty="0"/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1330776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EBD061A-6E0B-4862-9AD4-6E18337E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个物品，物品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的重量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，价值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=1,2,…,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，背包重量限制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如何选择物品，使得背包重量不超过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且总价值最大？</a:t>
            </a:r>
          </a:p>
          <a:p>
            <a:pPr>
              <a:lnSpc>
                <a:spcPts val="3400"/>
              </a:lnSpc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个物品，物品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的重量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，价值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=1,2,…,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，背包预期价值为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，如何选择物品，使得背包达到价值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且重量最轻？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0" indent="0">
              <a:lnSpc>
                <a:spcPts val="3400"/>
              </a:lnSpc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3400"/>
              </a:lnSpc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                    最小化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3400"/>
              </a:lnSpc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优化目标                    约束条件  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25C6F464-C131-4FB6-B14B-976EA4E85EA5}"/>
              </a:ext>
            </a:extLst>
          </p:cNvPr>
          <p:cNvSpPr/>
          <p:nvPr/>
        </p:nvSpPr>
        <p:spPr>
          <a:xfrm>
            <a:off x="1971040" y="4775200"/>
            <a:ext cx="120904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DC7618A7-2421-4B59-BA7A-C7B165F7FA54}"/>
              </a:ext>
            </a:extLst>
          </p:cNvPr>
          <p:cNvSpPr/>
          <p:nvPr/>
        </p:nvSpPr>
        <p:spPr>
          <a:xfrm>
            <a:off x="2286000" y="5384800"/>
            <a:ext cx="120904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152A7CD-DC02-4B34-A5DC-0F14F9F8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背包问题的对偶问题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27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907E9B-2530-4191-9265-90326B3C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考虑前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件物品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价值不小于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至少要装的物品重量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3704D4-9321-4ECD-B2E6-544B7DD0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背包问题的对偶问题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6513C-B11B-47FA-8A0C-AB4E296A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2600960"/>
            <a:ext cx="6151387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0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160ABB-76E3-49FF-AD38-8A2194D4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动态规划算法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递推公式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CC7817F-D9A4-402A-BBC3-ED482850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背包问题的对偶问题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1C90D-827E-4AD4-A5D0-4A4CC0DC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055"/>
            <a:ext cx="7924800" cy="32319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494069-D85F-4F19-AB1E-121C57D4CCA2}"/>
              </a:ext>
            </a:extLst>
          </p:cNvPr>
          <p:cNvSpPr txBox="1"/>
          <p:nvPr/>
        </p:nvSpPr>
        <p:spPr>
          <a:xfrm>
            <a:off x="172720" y="5669280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的时间复杂度为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nD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是伪多项式时间算法</a:t>
            </a:r>
          </a:p>
        </p:txBody>
      </p:sp>
    </p:spTree>
    <p:extLst>
      <p:ext uri="{BB962C8B-B14F-4D97-AF65-F5344CB8AC3E}">
        <p14:creationId xmlns:p14="http://schemas.microsoft.com/office/powerpoint/2010/main" val="3563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任给图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的顶点数最少的顶点覆盖。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为所求的顶点覆盖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3800" lvl="1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MVC:</a:t>
            </a:r>
          </a:p>
          <a:p>
            <a:pPr marL="433800" lvl="1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开始时令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′= ∅</a:t>
            </a:r>
          </a:p>
          <a:p>
            <a:pPr marL="433800" lvl="1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任取一条边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并删去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及其关联的边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3800" lvl="1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重复上述过程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直至删去所有的边为止。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最小顶点覆盖问题</a:t>
            </a:r>
          </a:p>
        </p:txBody>
      </p:sp>
    </p:spTree>
    <p:extLst>
      <p:ext uri="{BB962C8B-B14F-4D97-AF65-F5344CB8AC3E}">
        <p14:creationId xmlns:p14="http://schemas.microsoft.com/office/powerpoint/2010/main" val="952595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3598956-E8F2-4233-9E7A-AA06CE8D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Polynomial-Time Approximation Scheme </a:t>
            </a: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FPTAS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&gt; 0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和实例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39418A7-C3B4-44BD-BA40-6950B14A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完全多项式时间近似方案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522E46-3FE8-4DC5-B0BE-803558B5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512122"/>
            <a:ext cx="6477636" cy="38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5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95B8F8-1B51-4BCC-9710-83A4A521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5" y="0"/>
            <a:ext cx="8407730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9A510B-D47D-483E-9CDE-9BD8FDD5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61E8-B9C7-4E3F-8B11-AC827D5B269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27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45583D-7ABD-4D5B-A222-1A28A1C2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FPTAS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的性能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定理：对每一个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&gt; 0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背包问题的实例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lvl="1" indent="0"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sv-SE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OPT(</a:t>
            </a:r>
            <a:r>
              <a:rPr lang="sv-SE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(1+ε) FPTAS (</a:t>
            </a:r>
            <a:r>
              <a:rPr lang="sv-SE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v-SE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并且 算法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FPTAS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的时间复杂度为</a:t>
            </a:r>
          </a:p>
          <a:p>
            <a:pPr marL="457200" lvl="1" indent="0"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O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(1+1/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ε))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EE4724-71F1-4104-92D9-24AFD8C6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完全多项式时间近似方案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F77E9F-680A-4C88-978A-FB6C7093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4185602"/>
            <a:ext cx="70485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6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F24921-D5B8-4810-B831-AF4C3CC1B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背包问题转换成对偶问题，以物品项数、价值作为参数，用动态规划自底上向上迭代计算。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将物品价值等比例缩小，相当于每组取一个近似价值作为代表，以加快对偶问题动态规划算法的运行。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95809C-077A-4D8D-8220-0A92E0BB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完全多项式时间近似方案</a:t>
            </a:r>
          </a:p>
        </p:txBody>
      </p:sp>
    </p:spTree>
    <p:extLst>
      <p:ext uri="{BB962C8B-B14F-4D97-AF65-F5344CB8AC3E}">
        <p14:creationId xmlns:p14="http://schemas.microsoft.com/office/powerpoint/2010/main" val="12114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C25E9F3-611C-49EA-95E2-83E3AA01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ε&gt; 0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和问题的实例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作为输入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时间复杂度为二元多项式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|,1/ε),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且对每一个固定的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ε&gt; 0,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算法的近似比为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1+ε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这是一组近似算法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对于给定参数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时间复杂度为实例规模的多项式</a:t>
            </a:r>
          </a:p>
          <a:p>
            <a:pPr lvl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近似比是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2F4BC3-BC01-4B0D-BD74-20B83C13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完全多项式时间近似方案</a:t>
            </a:r>
          </a:p>
        </p:txBody>
      </p:sp>
    </p:spTree>
    <p:extLst>
      <p:ext uri="{BB962C8B-B14F-4D97-AF65-F5344CB8AC3E}">
        <p14:creationId xmlns:p14="http://schemas.microsoft.com/office/powerpoint/2010/main" val="406596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最小顶点覆盖问题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7" y="1302645"/>
            <a:ext cx="3847497" cy="32943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8664" y="1442434"/>
            <a:ext cx="48553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近似算法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MVC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V’=∅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(1,2)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V’={1,2}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，删除结点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关联的边；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(3,4)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V’={1,2,3,4}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，删除结点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关联的边；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(5,6)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V’={1,2,3,4,5,6}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，删除结点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和结点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关联的边；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近似算法的一个可行解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{1,2,3,4,5,6} 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979" y="4888484"/>
            <a:ext cx="32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一个最优解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:{1,3,6,9} 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2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0" y="1150937"/>
                <a:ext cx="9132026" cy="50206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MVC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算法分析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300"/>
                  </a:lnSpc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时间复杂度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=|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MVC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算法的近似比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300"/>
                  </a:lnSpc>
                </a:pPr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上界：</a:t>
                </a:r>
                <a:endPara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ts val="3300"/>
                  </a:lnSpc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若算法选 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条边，那么 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|V’| = 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2k</a:t>
                </a:r>
              </a:p>
              <a:p>
                <a:pPr lvl="2">
                  <a:lnSpc>
                    <a:spcPts val="34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V’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条互不关联的边的端点组成，为了覆盖这 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条互不关联的边需要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个端点，从而  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OPT(I) ≥ 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</a:p>
              <a:p>
                <a:pPr marL="914400" lvl="2" indent="0">
                  <a:lnSpc>
                    <a:spcPts val="33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𝑴𝑽𝑪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𝑶𝑷𝑻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3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  <m:r>
                      <a:rPr lang="en-US" altLang="zh-CN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b="1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0937"/>
                <a:ext cx="9132026" cy="5020642"/>
              </a:xfrm>
              <a:blipFill>
                <a:blip r:embed="rId2"/>
                <a:stretch>
                  <a:fillRect l="-1135" t="-972" r="-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最小顶点覆盖问题</a:t>
            </a:r>
          </a:p>
        </p:txBody>
      </p:sp>
    </p:spTree>
    <p:extLst>
      <p:ext uri="{BB962C8B-B14F-4D97-AF65-F5344CB8AC3E}">
        <p14:creationId xmlns:p14="http://schemas.microsoft.com/office/powerpoint/2010/main" val="396870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265858"/>
            <a:ext cx="6228080" cy="50206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算法的近似比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一个极端的例子：图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条互不关联的边构成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3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显然，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MVC(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2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OPT(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)=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pPr lvl="3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在这个极端例子中，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MVC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的近似比为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（最小化）。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r>
              <a:rPr lang="en-US" altLang="zh-CN" sz="3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MVC</a:t>
            </a:r>
            <a:r>
              <a:rPr lang="zh-CN" altLang="en-US" sz="3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3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 sz="3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近似算法</a:t>
            </a:r>
            <a:endParaRPr lang="en-US" altLang="zh-CN" sz="3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b="1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最小顶点覆盖问题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412" y="1497445"/>
            <a:ext cx="2084732" cy="22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4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5238</TotalTime>
  <Words>5068</Words>
  <Application>Microsoft Office PowerPoint</Application>
  <PresentationFormat>全屏显示(4:3)</PresentationFormat>
  <Paragraphs>462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等线</vt:lpstr>
      <vt:lpstr>楷体</vt:lpstr>
      <vt:lpstr>宋体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主题</vt:lpstr>
      <vt:lpstr>PowerPoint 演示文稿</vt:lpstr>
      <vt:lpstr>近似算法</vt:lpstr>
      <vt:lpstr>  近似算法</vt:lpstr>
      <vt:lpstr>  近似算法</vt:lpstr>
      <vt:lpstr>可近似性分类</vt:lpstr>
      <vt:lpstr>最小顶点覆盖问题</vt:lpstr>
      <vt:lpstr>最小顶点覆盖问题</vt:lpstr>
      <vt:lpstr>最小顶点覆盖问题</vt:lpstr>
      <vt:lpstr>最小顶点覆盖问题</vt:lpstr>
      <vt:lpstr>单机调度问题</vt:lpstr>
      <vt:lpstr>单机调度问题</vt:lpstr>
      <vt:lpstr>单机调度问题</vt:lpstr>
      <vt:lpstr>单机调度问题</vt:lpstr>
      <vt:lpstr>多机调度问题</vt:lpstr>
      <vt:lpstr>多机调度问题</vt:lpstr>
      <vt:lpstr>多机调度问题</vt:lpstr>
      <vt:lpstr>多机调度问题</vt:lpstr>
      <vt:lpstr>多机调度问题</vt:lpstr>
      <vt:lpstr>多机调度问题</vt:lpstr>
      <vt:lpstr>多机调度问题</vt:lpstr>
      <vt:lpstr>多机调度问题</vt:lpstr>
      <vt:lpstr>PowerPoint 演示文稿</vt:lpstr>
      <vt:lpstr>多机调度问题</vt:lpstr>
      <vt:lpstr>多机调度问题</vt:lpstr>
      <vt:lpstr>多机调度问题</vt:lpstr>
      <vt:lpstr>多机调度问题</vt:lpstr>
      <vt:lpstr>多机调度问题</vt:lpstr>
      <vt:lpstr>旅行商问题</vt:lpstr>
      <vt:lpstr>满足三角不等式的旅行商问题的近似算法</vt:lpstr>
      <vt:lpstr>满足三角不等式的旅行商问题的近似算法</vt:lpstr>
      <vt:lpstr>满足三角不等式的旅行商问题的近似算法</vt:lpstr>
      <vt:lpstr>PowerPoint 演示文稿</vt:lpstr>
      <vt:lpstr>满足三角不等式的旅行商问题的近似算法</vt:lpstr>
      <vt:lpstr>PowerPoint 演示文稿</vt:lpstr>
      <vt:lpstr>满足三角不等式的旅行商问题的近似算法</vt:lpstr>
      <vt:lpstr>PowerPoint 演示文稿</vt:lpstr>
      <vt:lpstr>PowerPoint 演示文稿</vt:lpstr>
      <vt:lpstr>满足三角不等式的旅行商问题的近似算法</vt:lpstr>
      <vt:lpstr>PowerPoint 演示文稿</vt:lpstr>
      <vt:lpstr>PowerPoint 演示文稿</vt:lpstr>
      <vt:lpstr>旅行商问题的难度</vt:lpstr>
      <vt:lpstr>旅行商问题的难度</vt:lpstr>
      <vt:lpstr>PowerPoint 演示文稿</vt:lpstr>
      <vt:lpstr>旅行商问题的难度</vt:lpstr>
      <vt:lpstr>0-1背包问题</vt:lpstr>
      <vt:lpstr>0-1背包问题</vt:lpstr>
      <vt:lpstr>0-1背包问题</vt:lpstr>
      <vt:lpstr>0-1背包问题</vt:lpstr>
      <vt:lpstr>0-1背包问题</vt:lpstr>
      <vt:lpstr>0-1背包问题</vt:lpstr>
      <vt:lpstr>PowerPoint 演示文稿</vt:lpstr>
      <vt:lpstr>0-1背包问题</vt:lpstr>
      <vt:lpstr>0-1背包问题</vt:lpstr>
      <vt:lpstr>0-1背包问题</vt:lpstr>
      <vt:lpstr>0-1背包问题</vt:lpstr>
      <vt:lpstr>0-1背包问题</vt:lpstr>
      <vt:lpstr>背包问题的对偶问题</vt:lpstr>
      <vt:lpstr>背包问题的对偶问题</vt:lpstr>
      <vt:lpstr>背包问题的对偶问题</vt:lpstr>
      <vt:lpstr>完全多项式时间近似方案</vt:lpstr>
      <vt:lpstr>PowerPoint 演示文稿</vt:lpstr>
      <vt:lpstr>完全多项式时间近似方案</vt:lpstr>
      <vt:lpstr>完全多项式时间近似方案</vt:lpstr>
      <vt:lpstr>完全多项式时间近似方案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cyxiao</dc:creator>
  <cp:lastModifiedBy>xu sunny</cp:lastModifiedBy>
  <cp:revision>948</cp:revision>
  <dcterms:created xsi:type="dcterms:W3CDTF">2016-02-17T02:04:21Z</dcterms:created>
  <dcterms:modified xsi:type="dcterms:W3CDTF">2020-06-10T13:17:23Z</dcterms:modified>
</cp:coreProperties>
</file>